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6A_A18C5F2D.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F_B7078496.xml" ContentType="application/vnd.ms-powerpoint.comments+xml"/>
  <Override PartName="/ppt/comments/modernComment_162_BE7A47D6.xml" ContentType="application/vnd.ms-powerpoint.comments+xml"/>
  <Override PartName="/ppt/comments/modernComment_163_37A1711.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2_E55A7084.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37_98396115.xml" ContentType="application/vnd.ms-powerpoint.comments+xml"/>
  <Override PartName="/ppt/notesSlides/notesSlide42.xml" ContentType="application/vnd.openxmlformats-officedocument.presentationml.notesSlide+xml"/>
  <Override PartName="/ppt/comments/modernComment_118_D6BA0365.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171_DCA66242.xml" ContentType="application/vnd.ms-powerpoint.comments+xml"/>
  <Override PartName="/ppt/notesSlides/notesSlide47.xml" ContentType="application/vnd.openxmlformats-officedocument.presentationml.notesSlide+xml"/>
  <Override PartName="/ppt/comments/modernComment_176_E67C5539.xml" ContentType="application/vnd.ms-powerpoint.comments+xml"/>
  <Override PartName="/ppt/notesSlides/notesSlide48.xml" ContentType="application/vnd.openxmlformats-officedocument.presentationml.notesSlide+xml"/>
  <Override PartName="/ppt/comments/modernComment_178_5D877C58.xml" ContentType="application/vnd.ms-powerpoint.comments+xml"/>
  <Override PartName="/ppt/comments/modernComment_172_1F62C818.xml" ContentType="application/vnd.ms-powerpoint.comments+xml"/>
  <Override PartName="/ppt/comments/modernComment_177_FF91F3AE.xml" ContentType="application/vnd.ms-powerpoint.comments+xml"/>
  <Override PartName="/ppt/comments/modernComment_179_7ECA15C3.xml" ContentType="application/vnd.ms-powerpoint.comments+xml"/>
  <Override PartName="/ppt/notesSlides/notesSlide49.xml" ContentType="application/vnd.openxmlformats-officedocument.presentationml.notesSlide+xml"/>
  <Override PartName="/ppt/comments/modernComment_173_A1190E2B.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modernComment_14C_A6D56947.xml" ContentType="application/vnd.ms-powerpoint.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modernComment_174_92859413.xml" ContentType="application/vnd.ms-powerpoint.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327" r:id="rId3"/>
    <p:sldId id="324" r:id="rId4"/>
    <p:sldId id="257" r:id="rId5"/>
    <p:sldId id="334" r:id="rId6"/>
    <p:sldId id="265" r:id="rId7"/>
    <p:sldId id="266" r:id="rId8"/>
    <p:sldId id="341" r:id="rId9"/>
    <p:sldId id="314" r:id="rId10"/>
    <p:sldId id="269" r:id="rId11"/>
    <p:sldId id="356" r:id="rId12"/>
    <p:sldId id="270" r:id="rId13"/>
    <p:sldId id="357" r:id="rId14"/>
    <p:sldId id="271" r:id="rId15"/>
    <p:sldId id="273" r:id="rId16"/>
    <p:sldId id="293" r:id="rId17"/>
    <p:sldId id="272" r:id="rId18"/>
    <p:sldId id="358" r:id="rId19"/>
    <p:sldId id="274" r:id="rId20"/>
    <p:sldId id="275" r:id="rId21"/>
    <p:sldId id="295" r:id="rId22"/>
    <p:sldId id="343" r:id="rId23"/>
    <p:sldId id="294" r:id="rId24"/>
    <p:sldId id="296" r:id="rId25"/>
    <p:sldId id="276" r:id="rId26"/>
    <p:sldId id="345" r:id="rId27"/>
    <p:sldId id="344" r:id="rId28"/>
    <p:sldId id="362" r:id="rId29"/>
    <p:sldId id="278" r:id="rId30"/>
    <p:sldId id="318" r:id="rId31"/>
    <p:sldId id="297" r:id="rId32"/>
    <p:sldId id="319" r:id="rId33"/>
    <p:sldId id="354" r:id="rId34"/>
    <p:sldId id="355" r:id="rId35"/>
    <p:sldId id="298" r:id="rId36"/>
    <p:sldId id="359" r:id="rId37"/>
    <p:sldId id="299" r:id="rId38"/>
    <p:sldId id="321" r:id="rId39"/>
    <p:sldId id="360" r:id="rId40"/>
    <p:sldId id="301" r:id="rId41"/>
    <p:sldId id="328" r:id="rId42"/>
    <p:sldId id="322" r:id="rId43"/>
    <p:sldId id="300" r:id="rId44"/>
    <p:sldId id="279" r:id="rId45"/>
    <p:sldId id="311" r:id="rId46"/>
    <p:sldId id="280" r:id="rId47"/>
    <p:sldId id="365" r:id="rId48"/>
    <p:sldId id="366" r:id="rId49"/>
    <p:sldId id="367" r:id="rId50"/>
    <p:sldId id="281" r:id="rId51"/>
    <p:sldId id="369" r:id="rId52"/>
    <p:sldId id="374" r:id="rId53"/>
    <p:sldId id="376" r:id="rId54"/>
    <p:sldId id="370" r:id="rId55"/>
    <p:sldId id="375" r:id="rId56"/>
    <p:sldId id="377" r:id="rId57"/>
    <p:sldId id="379" r:id="rId58"/>
    <p:sldId id="371" r:id="rId59"/>
    <p:sldId id="378" r:id="rId60"/>
    <p:sldId id="302" r:id="rId61"/>
    <p:sldId id="329" r:id="rId62"/>
    <p:sldId id="303" r:id="rId63"/>
    <p:sldId id="330" r:id="rId64"/>
    <p:sldId id="304" r:id="rId65"/>
    <p:sldId id="331" r:id="rId66"/>
    <p:sldId id="305" r:id="rId67"/>
    <p:sldId id="332" r:id="rId68"/>
    <p:sldId id="373" r:id="rId69"/>
    <p:sldId id="282" r:id="rId70"/>
    <p:sldId id="348" r:id="rId71"/>
    <p:sldId id="349" r:id="rId72"/>
    <p:sldId id="350" r:id="rId73"/>
    <p:sldId id="283" r:id="rId74"/>
    <p:sldId id="284" r:id="rId75"/>
    <p:sldId id="285" r:id="rId76"/>
    <p:sldId id="286" r:id="rId77"/>
    <p:sldId id="288" r:id="rId78"/>
    <p:sldId id="346" r:id="rId79"/>
    <p:sldId id="289" r:id="rId80"/>
    <p:sldId id="372" r:id="rId81"/>
    <p:sldId id="291" r:id="rId82"/>
    <p:sldId id="292" r:id="rId83"/>
    <p:sldId id="306" r:id="rId84"/>
    <p:sldId id="352" r:id="rId85"/>
    <p:sldId id="353" r:id="rId86"/>
    <p:sldId id="351" r:id="rId87"/>
    <p:sldId id="312" r:id="rId88"/>
    <p:sldId id="36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56"/>
            <p14:sldId id="270"/>
            <p14:sldId id="357"/>
            <p14:sldId id="271"/>
            <p14:sldId id="273"/>
            <p14:sldId id="293"/>
            <p14:sldId id="272"/>
            <p14:sldId id="358"/>
            <p14:sldId id="274"/>
            <p14:sldId id="275"/>
            <p14:sldId id="295"/>
            <p14:sldId id="343"/>
            <p14:sldId id="294"/>
            <p14:sldId id="296"/>
            <p14:sldId id="276"/>
            <p14:sldId id="345"/>
            <p14:sldId id="344"/>
            <p14:sldId id="362"/>
            <p14:sldId id="278"/>
            <p14:sldId id="318"/>
            <p14:sldId id="297"/>
            <p14:sldId id="319"/>
            <p14:sldId id="354"/>
            <p14:sldId id="355"/>
            <p14:sldId id="298"/>
            <p14:sldId id="359"/>
            <p14:sldId id="299"/>
            <p14:sldId id="321"/>
            <p14:sldId id="360"/>
            <p14:sldId id="301"/>
            <p14:sldId id="328"/>
            <p14:sldId id="322"/>
            <p14:sldId id="300"/>
            <p14:sldId id="279"/>
            <p14:sldId id="311"/>
            <p14:sldId id="280"/>
            <p14:sldId id="365"/>
            <p14:sldId id="366"/>
            <p14:sldId id="367"/>
            <p14:sldId id="281"/>
            <p14:sldId id="369"/>
            <p14:sldId id="374"/>
            <p14:sldId id="376"/>
            <p14:sldId id="370"/>
            <p14:sldId id="375"/>
            <p14:sldId id="377"/>
            <p14:sldId id="379"/>
            <p14:sldId id="371"/>
            <p14:sldId id="378"/>
            <p14:sldId id="302"/>
            <p14:sldId id="329"/>
            <p14:sldId id="303"/>
            <p14:sldId id="330"/>
            <p14:sldId id="304"/>
            <p14:sldId id="331"/>
            <p14:sldId id="305"/>
            <p14:sldId id="332"/>
            <p14:sldId id="373"/>
            <p14:sldId id="282"/>
            <p14:sldId id="348"/>
            <p14:sldId id="349"/>
            <p14:sldId id="350"/>
            <p14:sldId id="283"/>
            <p14:sldId id="284"/>
            <p14:sldId id="285"/>
            <p14:sldId id="286"/>
            <p14:sldId id="288"/>
            <p14:sldId id="346"/>
            <p14:sldId id="289"/>
            <p14:sldId id="372"/>
            <p14:sldId id="291"/>
            <p14:sldId id="292"/>
            <p14:sldId id="306"/>
            <p14:sldId id="352"/>
            <p14:sldId id="353"/>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7"/>
    <p:restoredTop sz="77865"/>
  </p:normalViewPr>
  <p:slideViewPr>
    <p:cSldViewPr snapToGrid="0">
      <p:cViewPr varScale="1">
        <p:scale>
          <a:sx n="101" d="100"/>
          <a:sy n="101" d="100"/>
        </p:scale>
        <p:origin x="208"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8/10/relationships/authors" Targe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modernComment_118_D6BA0365.xml><?xml version="1.0" encoding="utf-8"?>
<p188:cmLst xmlns:a="http://schemas.openxmlformats.org/drawingml/2006/main" xmlns:r="http://schemas.openxmlformats.org/officeDocument/2006/relationships" xmlns:p188="http://schemas.microsoft.com/office/powerpoint/2018/8/main">
  <p188:cm id="{504BFFB2-3D15-4E4E-B29A-FF8FEE05608E}"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7_98396115.xml><?xml version="1.0" encoding="utf-8"?>
<p188:cmLst xmlns:a="http://schemas.openxmlformats.org/drawingml/2006/main" xmlns:r="http://schemas.openxmlformats.org/officeDocument/2006/relationships" xmlns:p188="http://schemas.microsoft.com/office/powerpoint/2018/8/main">
  <p188:cm id="{A604ACFD-1148-864B-B84E-7C90870AB0FC}" authorId="{E190014E-00EA-F9D5-823C-A32FF1CBF0B9}" status="resolved" created="2023-09-02T16:38:11.522">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status="resolved" created="2023-08-26T15:38:34.742" complete="100000">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F_B7078496.xml><?xml version="1.0" encoding="utf-8"?>
<p188:cmLst xmlns:a="http://schemas.openxmlformats.org/drawingml/2006/main" xmlns:r="http://schemas.openxmlformats.org/officeDocument/2006/relationships" xmlns:p188="http://schemas.microsoft.com/office/powerpoint/2018/8/main">
  <p188:cm id="{C8F72FAA-7735-4D4A-9FC7-221504D03E35}" authorId="{E190014E-00EA-F9D5-823C-A32FF1CBF0B9}" status="resolved" created="2023-09-03T19:17:24.757" complete="100000">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replyLst>
      <p188:reply id="{48CDD425-B7F4-B041-B210-83D83DDF964E}" authorId="{E190014E-00EA-F9D5-823C-A32FF1CBF0B9}" created="2023-09-03T19:49:54.430">
        <p188:txBody>
          <a:bodyPr/>
          <a:lstStyle/>
          <a:p>
            <a:r>
              <a:rPr lang="en-US"/>
              <a:t>I’m not seeing where/how this was done. </a:t>
            </a:r>
          </a:p>
        </p188:txBody>
      </p188:reply>
    </p188:replyLst>
    <p188:txBody>
      <a:bodyPr/>
      <a:lstStyle/>
      <a:p>
        <a:r>
          <a:rPr lang="en-US"/>
          <a:t>Add example of simplified comments</a:t>
        </a:r>
      </a:p>
    </p188:txBody>
  </p188:cm>
</p188:cmLst>
</file>

<file path=ppt/comments/modernComment_162_BE7A47D6.xml><?xml version="1.0" encoding="utf-8"?>
<p188:cmLst xmlns:a="http://schemas.openxmlformats.org/drawingml/2006/main" xmlns:r="http://schemas.openxmlformats.org/officeDocument/2006/relationships" xmlns:p188="http://schemas.microsoft.com/office/powerpoint/2018/8/main">
  <p188:cm id="{078B6C83-FB30-0B42-BB14-3980D117A085}"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3_37A1711.xml><?xml version="1.0" encoding="utf-8"?>
<p188:cmLst xmlns:a="http://schemas.openxmlformats.org/drawingml/2006/main" xmlns:r="http://schemas.openxmlformats.org/officeDocument/2006/relationships" xmlns:p188="http://schemas.microsoft.com/office/powerpoint/2018/8/main">
  <p188:cm id="{98DB3F07-B129-ED4F-9089-0937EC434DAE}"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A_A18C5F2D.xml><?xml version="1.0" encoding="utf-8"?>
<p188:cmLst xmlns:a="http://schemas.openxmlformats.org/drawingml/2006/main" xmlns:r="http://schemas.openxmlformats.org/officeDocument/2006/relationships" xmlns:p188="http://schemas.microsoft.com/office/powerpoint/2018/8/main">
  <p188:cm id="{ED3CB9BC-12E1-A44C-A7C4-6E337758DD08}" authorId="{E190014E-00EA-F9D5-823C-A32FF1CBF0B9}" created="2023-09-10T15:14:54.437">
    <pc:sldMkLst xmlns:pc="http://schemas.microsoft.com/office/powerpoint/2013/main/command">
      <pc:docMk/>
      <pc:sldMk cId="2710331181" sldId="362"/>
    </pc:sldMkLst>
    <p188:txBody>
      <a:bodyPr/>
      <a:lstStyle/>
      <a:p>
        <a:r>
          <a:rPr lang="en-US"/>
          <a:t>What issue was this related to?</a:t>
        </a:r>
      </a:p>
    </p188:txBody>
  </p188:cm>
</p188:cmLst>
</file>

<file path=ppt/comments/modernComment_171_DCA66242.xml><?xml version="1.0" encoding="utf-8"?>
<p188:cmLst xmlns:a="http://schemas.openxmlformats.org/drawingml/2006/main" xmlns:r="http://schemas.openxmlformats.org/officeDocument/2006/relationships" xmlns:p188="http://schemas.microsoft.com/office/powerpoint/2018/8/main">
  <p188:cm id="{A3A5DEB5-B3D7-E745-8993-C14098BBAAD1}"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2_1F62C818.xml><?xml version="1.0" encoding="utf-8"?>
<p188:cmLst xmlns:a="http://schemas.openxmlformats.org/drawingml/2006/main" xmlns:r="http://schemas.openxmlformats.org/officeDocument/2006/relationships" xmlns:p188="http://schemas.microsoft.com/office/powerpoint/2018/8/main">
  <p188:cm id="{E08851F5-1512-EC4C-B39F-0E8231615DBD}"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73_A1190E2B.xml><?xml version="1.0" encoding="utf-8"?>
<p188:cmLst xmlns:a="http://schemas.openxmlformats.org/drawingml/2006/main" xmlns:r="http://schemas.openxmlformats.org/officeDocument/2006/relationships" xmlns:p188="http://schemas.microsoft.com/office/powerpoint/2018/8/main">
  <p188:cm id="{ABB8D751-311F-4D43-A04C-A1FD07107866}" authorId="{E190014E-00EA-F9D5-823C-A32FF1CBF0B9}" status="resolved" created="2023-09-10T16:19:20.560" complete="100000">
    <ac:deMkLst xmlns:ac="http://schemas.microsoft.com/office/drawing/2013/main/command">
      <pc:docMk xmlns:pc="http://schemas.microsoft.com/office/powerpoint/2013/main/command"/>
      <pc:sldMk xmlns:pc="http://schemas.microsoft.com/office/powerpoint/2013/main/command" cId="2702773803" sldId="371"/>
      <ac:spMk id="2" creationId="{77E1189F-A954-A532-AF78-EBBB8EBA7641}"/>
    </ac:deMkLst>
    <p188:txBody>
      <a:bodyPr/>
      <a:lstStyle/>
      <a:p>
        <a:r>
          <a:rPr lang="en-US"/>
          <a:t>https://github.com/python/cpython/pull/99078</a:t>
        </a:r>
      </a:p>
    </p188:txBody>
  </p188:cm>
</p188:cmLst>
</file>

<file path=ppt/comments/modernComment_174_92859413.xml><?xml version="1.0" encoding="utf-8"?>
<p188:cmLst xmlns:a="http://schemas.openxmlformats.org/drawingml/2006/main" xmlns:r="http://schemas.openxmlformats.org/officeDocument/2006/relationships" xmlns:p188="http://schemas.microsoft.com/office/powerpoint/2018/8/main">
  <p188:cm id="{91A80F56-167A-B943-AC6F-A0F4544D726F}" authorId="{E190014E-00EA-F9D5-823C-A32FF1CBF0B9}" created="2023-09-10T16:21:51.287">
    <pc:sldMkLst xmlns:pc="http://schemas.microsoft.com/office/powerpoint/2013/main/command">
      <pc:docMk/>
      <pc:sldMk cId="2340535651" sldId="287"/>
    </pc:sldMkLst>
    <p188:txBody>
      <a:bodyPr/>
      <a:lstStyle/>
      <a:p>
        <a:r>
          <a:rPr lang="en-US"/>
          <a:t>https://code.djangoproject.com/query?owner=~nobody&amp;status=assigned&amp;status=new&amp;col=id&amp;col=summary&amp;col=status&amp;col=owner&amp;col=type&amp;col=component&amp;col=version&amp;desc=1&amp;order=id</a:t>
        </a:r>
      </a:p>
    </p188:txBody>
  </p188:cm>
</p188:cmLst>
</file>

<file path=ppt/comments/modernComment_176_E67C5539.xml><?xml version="1.0" encoding="utf-8"?>
<p188:cmLst xmlns:a="http://schemas.openxmlformats.org/drawingml/2006/main" xmlns:r="http://schemas.openxmlformats.org/officeDocument/2006/relationships" xmlns:p188="http://schemas.microsoft.com/office/powerpoint/2018/8/main">
  <p188:cm id="{61594140-E36B-9143-8BF1-0F1F1735138C}"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7_FF91F3AE.xml><?xml version="1.0" encoding="utf-8"?>
<p188:cmLst xmlns:a="http://schemas.openxmlformats.org/drawingml/2006/main" xmlns:r="http://schemas.openxmlformats.org/officeDocument/2006/relationships" xmlns:p188="http://schemas.microsoft.com/office/powerpoint/2018/8/main">
  <p188:cm id="{CC83EFC8-1233-194C-A3B8-ED1A931387C9}"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comments/modernComment_178_5D877C58.xml><?xml version="1.0" encoding="utf-8"?>
<p188:cmLst xmlns:a="http://schemas.openxmlformats.org/drawingml/2006/main" xmlns:r="http://schemas.openxmlformats.org/officeDocument/2006/relationships" xmlns:p188="http://schemas.microsoft.com/office/powerpoint/2018/8/main">
  <p188:cm id="{542E79FC-E04A-5248-830B-67D2BFD052F6}" authorId="{E190014E-00EA-F9D5-823C-A32FF1CBF0B9}" created="2023-09-10T16:18:31.753">
    <pc:sldMkLst xmlns:pc="http://schemas.microsoft.com/office/powerpoint/2013/main/command">
      <pc:docMk/>
      <pc:sldMk cId="3701891650" sldId="369"/>
    </pc:sldMkLst>
    <p188:txBody>
      <a:bodyPr/>
      <a:lstStyle/>
      <a:p>
        <a:r>
          <a:rPr lang="en-US"/>
          <a:t>https://github.com/django/django/pull/16243</a:t>
        </a:r>
      </a:p>
    </p188:txBody>
  </p188:cm>
</p188:cmLst>
</file>

<file path=ppt/comments/modernComment_179_7ECA15C3.xml><?xml version="1.0" encoding="utf-8"?>
<p188:cmLst xmlns:a="http://schemas.openxmlformats.org/drawingml/2006/main" xmlns:r="http://schemas.openxmlformats.org/officeDocument/2006/relationships" xmlns:p188="http://schemas.microsoft.com/office/powerpoint/2018/8/main">
  <p188:cm id="{E58CE7FC-CC1D-6D40-B59D-B8B13BE09B1A}" authorId="{E190014E-00EA-F9D5-823C-A32FF1CBF0B9}" created="2023-09-10T16:18:40.976">
    <pc:sldMkLst xmlns:pc="http://schemas.microsoft.com/office/powerpoint/2013/main/command">
      <pc:docMk/>
      <pc:sldMk cId="526567448" sldId="370"/>
    </pc:sldMkLst>
    <p188:txBody>
      <a:bodyPr/>
      <a:lstStyle/>
      <a:p>
        <a:r>
          <a:rPr lang="en-US"/>
          <a:t>https://github.com/django/django/pull/16243</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Then I spoke with Simon Charette about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I added a comment to the ticket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comment on the issue thanking me for working on the ticket … the original reporter for the ticket!</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Twitter / X</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working on other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non-ORM related tickets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When it was all over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headed home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having been able to fix a bug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is a scene from the James Cameron movie Titanic (released December 19, 1997) when Leonardo </a:t>
            </a:r>
            <a:r>
              <a:rPr lang="en-US" b="0" dirty="0" err="1">
                <a:solidFill>
                  <a:srgbClr val="CCCCCC"/>
                </a:solidFill>
                <a:effectLst/>
                <a:latin typeface="Inconsolata NF Regular" pitchFamily="49" charset="77"/>
              </a:rPr>
              <a:t>Dicaprio’s</a:t>
            </a:r>
            <a:r>
              <a:rPr lang="en-US" b="0" dirty="0">
                <a:solidFill>
                  <a:srgbClr val="CCCCCC"/>
                </a:solidFill>
                <a:effectLst/>
                <a:latin typeface="Inconsolata NF Regular" pitchFamily="49" charset="77"/>
              </a:rPr>
              <a:t> character says, “I’m the king of the world!”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slowly</a:t>
            </a:r>
          </a:p>
          <a:p>
            <a:endParaRPr lang="en-US" dirty="0"/>
          </a:p>
          <a:p>
            <a:r>
              <a:rPr lang="en-US" dirty="0"/>
              <a:t>How many people are attending their first </a:t>
            </a:r>
            <a:r>
              <a:rPr lang="en-US" dirty="0" err="1"/>
              <a:t>DjangoCon</a:t>
            </a:r>
            <a:endParaRPr lang="en-US" dirty="0"/>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Twitter</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Take a sip of water</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vast majority of tickets are no harder than the work you do to solve every single day using Django</a:t>
            </a:r>
          </a:p>
          <a:p>
            <a:r>
              <a:rPr lang="en-US" dirty="0"/>
              <a:t>	a. Yes they need, time, thought, and a little bit of your love</a:t>
            </a:r>
          </a:p>
          <a:p>
            <a:r>
              <a:rPr lang="en-US" dirty="0"/>
              <a:t>	b. If you get stuck while trying to solve it you can ask for help!</a:t>
            </a:r>
          </a:p>
          <a:p>
            <a:r>
              <a:rPr lang="en-US" dirty="0"/>
              <a:t>ACTION: take a sip of water</a:t>
            </a:r>
          </a:p>
          <a:p>
            <a:r>
              <a:rPr lang="en-US" dirty="0"/>
              <a:t>2. The review process is hard </a:t>
            </a:r>
          </a:p>
          <a:p>
            <a:r>
              <a:rPr lang="en-US" dirty="0"/>
              <a:t>	a. … and everyone gets the same review process; </a:t>
            </a:r>
          </a:p>
          <a:p>
            <a:r>
              <a:rPr lang="en-US" dirty="0"/>
              <a:t>	b. it’s not personal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take a sip of water</a:t>
            </a:r>
          </a:p>
          <a:p>
            <a:r>
              <a:rPr lang="en-US" dirty="0"/>
              <a:t>3. You can do it. </a:t>
            </a:r>
          </a:p>
          <a:p>
            <a:r>
              <a:rPr lang="en-US" dirty="0"/>
              <a:t>	a. You are qualified! </a:t>
            </a:r>
          </a:p>
          <a:p>
            <a:r>
              <a:rPr lang="en-US" dirty="0"/>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Advice from former Fellow Carlton Gibson to current Triage and Review team member Sarah Boyce before she was a member of the Triage and Review team</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Get a drink 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was running against a Postgres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423132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as the (paraphrased) saying goes, I had a problem so I used a Regular Expression and now I have two problems - </a:t>
            </a:r>
            <a:r>
              <a:rPr lang="en-US" b="1" i="0" dirty="0">
                <a:solidFill>
                  <a:srgbClr val="5F6368"/>
                </a:solidFill>
                <a:effectLst/>
                <a:latin typeface="Roboto" panose="02000000000000000000" pitchFamily="2" charset="0"/>
              </a:rPr>
              <a:t>Jamie </a:t>
            </a:r>
            <a:r>
              <a:rPr lang="en-US" b="1" i="0" dirty="0" err="1">
                <a:solidFill>
                  <a:srgbClr val="5F6368"/>
                </a:solidFill>
                <a:effectLst/>
                <a:latin typeface="Roboto" panose="02000000000000000000" pitchFamily="2" charset="0"/>
              </a:rPr>
              <a:t>Zawinski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Simon Willison talk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There I was ... at the top of the Mt Whitney Portal,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ACTION: Drink Water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but I've used it a few more times since then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I try to learn about a 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this case a GitHub issue)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as a spot to work through a problem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leave yourself breadcrumbs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for what you’ve tried and learned,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basically doing what you would do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The original idea for a fix had to be undone because of the fragility of the solution</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Read each element</a:t>
            </a:r>
          </a:p>
          <a:p>
            <a:endParaRPr lang="en-US" dirty="0"/>
          </a:p>
          <a:p>
            <a:r>
              <a:rPr lang="en-US" dirty="0"/>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4008474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291474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you’re going to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look at,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read, </a:t>
            </a:r>
          </a:p>
          <a:p>
            <a:r>
              <a:rPr lang="en-US" b="0" i="0">
                <a:solidFill>
                  <a:srgbClr val="999999"/>
                </a:solidFill>
                <a:effectLst/>
                <a:latin typeface="Roboto" panose="020F0502020204030204" pitchFamily="34" charset="0"/>
              </a:rPr>
              <a:t>and </a:t>
            </a:r>
            <a:r>
              <a:rPr lang="en-US" b="0" i="0" dirty="0">
                <a:solidFill>
                  <a:srgbClr val="999999"/>
                </a:solidFill>
                <a:effectLst/>
                <a:latin typeface="Roboto" panose="020F0502020204030204" pitchFamily="34" charset="0"/>
              </a:rPr>
              <a:t>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(ACTION: Wave your arms)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So when you’re ready to dive in to one of the currently &lt;&gt; open tickets, just keep that in mind</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Screenshot of unassigned tickets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ignore it / give up. I could have NOT gone to the summit of the BUG</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a:p>
            <a:endParaRPr lang="en-US" dirty="0"/>
          </a:p>
          <a:p>
            <a:r>
              <a:rPr lang="en-US" dirty="0"/>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1" i="0" baseline="0">
                <a:solidFill>
                  <a:srgbClr val="569CD6"/>
                </a:solidFill>
                <a:latin typeface="Inconsolata Nerd Font" pitchFamily="49"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9/11/23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9/11/23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6A_A18C5F2D.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F_B7078496.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62_BE7A47D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63_37A17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microsoft.com/office/2018/10/relationships/comments" Target="../comments/modernComment_137_98396115.xml"/><Relationship Id="rId4"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118_D6BA0365.xm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71_DCA66242.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76_E67C5539.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178_5D877C58.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microsoft.com/office/2018/10/relationships/comments" Target="../comments/modernComment_172_1F62C8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microsoft.com/office/2018/10/relationships/comments" Target="../comments/modernComment_177_FF91F3AE.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79_7ECA15C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microsoft.com/office/2018/10/relationships/comments" Target="../comments/modernComment_173_A1190E2B.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18/10/relationships/comments" Target="../comments/modernComment_174_92859413.xml"/><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mastodon.social/@ryancheley" TargetMode="External"/><Relationship Id="rId7"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latin typeface="INCONSOLATA" panose="020B0609030003000000" pitchFamily="49" charset="0"/>
              </a:rPr>
              <a:t>raw_query</a:t>
            </a:r>
            <a:r>
              <a:rPr lang="en-US" dirty="0">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r>
              <a:rPr lang="en-US" b="1" dirty="0">
                <a:solidFill>
                  <a:srgbClr val="569CD6"/>
                </a:solidFill>
                <a:effectLst/>
                <a:latin typeface="Inconsolata NF Regular" pitchFamily="49" charset="77"/>
              </a:rPr>
              <a:t>Another 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Sorry -- this is still broken on </a:t>
            </a:r>
            <a:r>
              <a:rPr lang="en-US" dirty="0" err="1"/>
              <a:t>Sqlite</a:t>
            </a:r>
            <a:r>
              <a:rPr lang="en-US" dirty="0"/>
              <a:t>. The additions and fixes mentioned are mostly for Oracle and other backends. The </a:t>
            </a:r>
            <a:r>
              <a:rPr lang="en-US" dirty="0" err="1"/>
              <a:t>Sqlite</a:t>
            </a:r>
            <a:r>
              <a:rPr lang="en-US" dirty="0"/>
              <a:t> backend, at the time I write this, still has </a:t>
            </a:r>
          </a:p>
          <a:p>
            <a:r>
              <a:rPr lang="en-US" dirty="0" err="1">
                <a:latin typeface="INCONSOLATA" panose="020B0609030003000000" pitchFamily="49" charset="0"/>
              </a:rPr>
              <a:t>supports_paramstyle_pyformat</a:t>
            </a:r>
            <a:r>
              <a:rPr lang="en-US" dirty="0">
                <a:latin typeface="INCONSOLATA" panose="020B0609030003000000" pitchFamily="49" charset="0"/>
              </a:rPr>
              <a:t> = False</a:t>
            </a:r>
            <a:r>
              <a:rPr lang="en-US" dirty="0"/>
              <a:t> </a:t>
            </a:r>
          </a:p>
          <a:p>
            <a:r>
              <a:rPr lang="en-US" dirty="0"/>
              <a:t>and still borks with a syntax error if you try to replicate the session in the ticket description.</a:t>
            </a:r>
          </a:p>
          <a:p>
            <a:pPr lvl="1"/>
            <a:r>
              <a:rPr lang="en-US" dirty="0"/>
              <a:t>By Shia Berger</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 Expert</a:t>
            </a:r>
            <a:endParaRPr lang="en-US" dirty="0"/>
          </a:p>
        </p:txBody>
      </p:sp>
      <p:sp>
        <p:nvSpPr>
          <p:cNvPr id="5" name="TextBox 4">
            <a:extLst>
              <a:ext uri="{FF2B5EF4-FFF2-40B4-BE49-F238E27FC236}">
                <a16:creationId xmlns:a16="http://schemas.microsoft.com/office/drawing/2014/main" id="{98B7F1AF-9CC4-65F9-F0DC-F73B337E28BE}"/>
              </a:ext>
            </a:extLst>
          </p:cNvPr>
          <p:cNvSpPr txBox="1"/>
          <p:nvPr/>
        </p:nvSpPr>
        <p:spPr>
          <a:xfrm>
            <a:off x="838200" y="3286397"/>
            <a:ext cx="10515600" cy="2154436"/>
          </a:xfrm>
          <a:prstGeom prst="rect">
            <a:avLst/>
          </a:prstGeom>
          <a:noFill/>
        </p:spPr>
        <p:txBody>
          <a:bodyPr wrap="square" rtlCol="0">
            <a:spAutoFit/>
          </a:bodyPr>
          <a:lstStyle/>
          <a:p>
            <a:r>
              <a:rPr lang="en-US" sz="1200" dirty="0"/>
              <a:t>Hi Sarah - you're very welcome to pick it up. :) </a:t>
            </a:r>
          </a:p>
          <a:p>
            <a:endParaRPr lang="en-US" sz="1200" dirty="0"/>
          </a:p>
          <a:p>
            <a:r>
              <a:rPr lang="en-US" sz="1200" dirty="0"/>
              <a:t>I'd suggest an </a:t>
            </a:r>
            <a:r>
              <a:rPr lang="en-US" sz="4000" b="1" dirty="0"/>
              <a:t>initial time-boxed investigation</a:t>
            </a:r>
            <a:r>
              <a:rPr lang="en-US" sz="1200" dirty="0"/>
              <a:t> to work out what the state of play is.</a:t>
            </a:r>
          </a:p>
          <a:p>
            <a:endParaRPr lang="en-US" dirty="0"/>
          </a:p>
          <a:p>
            <a:r>
              <a:rPr lang="en-US" sz="1200" dirty="0"/>
              <a:t>At that point </a:t>
            </a:r>
            <a:r>
              <a:rPr lang="en-US" sz="4000" b="1" dirty="0"/>
              <a:t>you'll be the world expert </a:t>
            </a:r>
            <a:r>
              <a:rPr lang="en-US" sz="4000" b="1" baseline="30000" dirty="0"/>
              <a:t>TM</a:t>
            </a:r>
            <a:r>
              <a:rPr lang="en-US" dirty="0"/>
              <a:t> </a:t>
            </a:r>
            <a:r>
              <a:rPr lang="en-US" sz="1200" dirty="0"/>
              <a:t>on this issue, so either you'll have an idea or you'll want input. If you open a PR at that point (even just adding comments in the second case) to explain what's going on, it's easier for others to get up to speed and input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2"/>
          </a:xfrm>
          <a:prstGeom prst="rect">
            <a:avLst/>
          </a:prstGeom>
          <a:noFill/>
        </p:spPr>
        <p:txBody>
          <a:bodyPr wrap="square" rtlCol="0">
            <a:spAutoFit/>
          </a:bodyPr>
          <a:lstStyle/>
          <a:p>
            <a:r>
              <a:rPr lang="en-US" dirty="0"/>
              <a:t>I was wondering if this is being work on or if I could try and pick it up, happy to work on it in a group as well</a:t>
            </a:r>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177D-463E-8386-A6DE-8B35EC57C65A}"/>
              </a:ext>
            </a:extLst>
          </p:cNvPr>
          <p:cNvPicPr>
            <a:picLocks noChangeAspect="1"/>
          </p:cNvPicPr>
          <p:nvPr/>
        </p:nvPicPr>
        <p:blipFill>
          <a:blip r:embed="rId4"/>
          <a:stretch>
            <a:fillRect/>
          </a:stretch>
        </p:blipFill>
        <p:spPr>
          <a:xfrm>
            <a:off x="483422" y="1661739"/>
            <a:ext cx="11215520" cy="3531488"/>
          </a:xfrm>
          <a:prstGeom prst="rect">
            <a:avLst/>
          </a:prstGeom>
        </p:spPr>
      </p:pic>
    </p:spTree>
    <p:extLst>
      <p:ext uri="{BB962C8B-B14F-4D97-AF65-F5344CB8AC3E}">
        <p14:creationId xmlns:p14="http://schemas.microsoft.com/office/powerpoint/2010/main" val="3070723222"/>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F24D-D884-AB2F-1AB3-F1E9703E9D03}"/>
              </a:ext>
            </a:extLst>
          </p:cNvPr>
          <p:cNvPicPr>
            <a:picLocks noChangeAspect="1"/>
          </p:cNvPicPr>
          <p:nvPr/>
        </p:nvPicPr>
        <p:blipFill>
          <a:blip r:embed="rId3"/>
          <a:stretch>
            <a:fillRect/>
          </a:stretch>
        </p:blipFill>
        <p:spPr>
          <a:xfrm>
            <a:off x="461301" y="2433536"/>
            <a:ext cx="11269398" cy="1990927"/>
          </a:xfrm>
          <a:prstGeom prst="rect">
            <a:avLst/>
          </a:prstGeom>
        </p:spPr>
      </p:pic>
    </p:spTree>
    <p:extLst>
      <p:ext uri="{BB962C8B-B14F-4D97-AF65-F5344CB8AC3E}">
        <p14:creationId xmlns:p14="http://schemas.microsoft.com/office/powerpoint/2010/main" val="319568482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r>
              <a:rPr lang="en-US"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Django uses "format" style placeholders</a:t>
            </a:r>
          </a:p>
          <a:p>
            <a:r>
              <a:rPr lang="en-US" dirty="0"/>
              <a:t>pysqlite2 uses "</a:t>
            </a:r>
            <a:r>
              <a:rPr lang="en-US" dirty="0" err="1"/>
              <a:t>qmark</a:t>
            </a:r>
            <a:r>
              <a:rPr lang="en-US" dirty="0"/>
              <a:t>" style</a:t>
            </a:r>
          </a:p>
          <a:p>
            <a:r>
              <a:rPr lang="en-US" dirty="0"/>
              <a:t>if you want to use a literal "%s" in a query,  you'll need to use "%%s"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111959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r>
              <a:rPr lang="en-US"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p>
          <a:p>
            <a:pPr lvl="1"/>
            <a:endParaRPr lang="en-US" dirty="0"/>
          </a:p>
        </p:txBody>
      </p:sp>
    </p:spTree>
    <p:extLst>
      <p:ext uri="{BB962C8B-B14F-4D97-AF65-F5344CB8AC3E}">
        <p14:creationId xmlns:p14="http://schemas.microsoft.com/office/powerpoint/2010/main" val="208556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3602514789"/>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normAutofit fontScale="92500" lnSpcReduction="10000"/>
          </a:bodyPr>
          <a:lstStyle/>
          <a:p>
            <a:pPr marL="0" indent="0">
              <a:buNone/>
            </a:pPr>
            <a:r>
              <a:rPr lang="en-US" dirty="0"/>
              <a:t>This looks quite fragile</a:t>
            </a:r>
          </a:p>
          <a:p>
            <a:pPr marL="0" indent="0">
              <a:buNone/>
            </a:pPr>
            <a:r>
              <a:rPr lang="en-US" dirty="0"/>
              <a:t>consider, e.g. a query which, for whatever reason, includes </a:t>
            </a:r>
            <a:r>
              <a:rPr lang="en-US" b="1" dirty="0">
                <a:highlight>
                  <a:srgbClr val="FFFF00"/>
                </a:highlight>
                <a:latin typeface="Inconsolata NF" pitchFamily="49" charset="77"/>
              </a:rPr>
              <a:t>`)s`</a:t>
            </a:r>
            <a:r>
              <a:rPr lang="en-US" dirty="0"/>
              <a:t> in a string constant</a:t>
            </a:r>
          </a:p>
          <a:p>
            <a:pPr marL="0" indent="0">
              <a:buNone/>
            </a:pPr>
            <a:r>
              <a:rPr lang="en-US" dirty="0"/>
              <a:t>A more robust approach is to create a naming-</a:t>
            </a:r>
            <a:r>
              <a:rPr lang="en-US" dirty="0" err="1"/>
              <a:t>dict</a:t>
            </a:r>
            <a:r>
              <a:rPr lang="en-US" dirty="0"/>
              <a:t> from all the param-names, and use that to format the original text:</a:t>
            </a:r>
          </a:p>
          <a:p>
            <a:pPr marL="0" indent="0">
              <a:buNone/>
            </a:pPr>
            <a:endParaRPr lang="en-US" dirty="0"/>
          </a:p>
          <a:p>
            <a:pPr marL="0" indent="0">
              <a:buNone/>
            </a:pPr>
            <a:r>
              <a:rPr lang="en-US" b="1" dirty="0">
                <a:latin typeface="Inconsolata NF" pitchFamily="49" charset="77"/>
              </a:rPr>
              <a:t>	</a:t>
            </a: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query = query % </a:t>
            </a:r>
            <a:r>
              <a:rPr lang="en-US" b="1" dirty="0" err="1">
                <a:latin typeface="Inconsolata NF" pitchFamily="49" charset="77"/>
              </a:rPr>
              <a:t>naming_dict</a:t>
            </a:r>
            <a:endParaRPr lang="en-US" b="1" dirty="0">
              <a:latin typeface="Inconsolata NF" pitchFamily="49" charset="77"/>
            </a:endParaRPr>
          </a:p>
          <a:p>
            <a:pPr marL="0" indent="0">
              <a:buNone/>
            </a:pPr>
            <a:endParaRPr lang="en-US" b="1" dirty="0">
              <a:latin typeface="Inconsolata NF" pitchFamily="49" charset="77"/>
            </a:endParaRPr>
          </a:p>
          <a:p>
            <a:pPr marL="0" indent="0">
              <a:buNone/>
            </a:pPr>
            <a:r>
              <a:rPr lang="en-US" dirty="0"/>
              <a:t>Where </a:t>
            </a:r>
            <a:r>
              <a:rPr lang="en-US" b="1" dirty="0" err="1">
                <a:latin typeface="Inconsolata NF" pitchFamily="49" charset="77"/>
              </a:rPr>
              <a:t>param_names</a:t>
            </a:r>
            <a:r>
              <a:rPr lang="en-US" dirty="0"/>
              <a:t> can be collected either by parsing the query, or from the parameters given.</a:t>
            </a:r>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marL="0" indent="0">
              <a:buNone/>
            </a:pPr>
            <a:r>
              <a:rPr lang="en-US" dirty="0"/>
              <a:t>I agree with Shai that we should avoid using regex here. </a:t>
            </a:r>
          </a:p>
          <a:p>
            <a:pPr marL="0" indent="0">
              <a:buNone/>
            </a:pPr>
            <a:endParaRPr lang="en-US" dirty="0"/>
          </a:p>
          <a:p>
            <a:pPr marL="0" indent="0">
              <a:buNone/>
            </a:pPr>
            <a:r>
              <a:rPr lang="en-US" dirty="0"/>
              <a:t>The most straightforward solution I can think of, I haven't looked at the Oracle implementation in details, would be to simply implement </a:t>
            </a:r>
            <a:r>
              <a:rPr lang="en-US" b="1" dirty="0">
                <a:latin typeface="Inconsolata NF" pitchFamily="49" charset="77"/>
              </a:rPr>
              <a:t>__</a:t>
            </a:r>
            <a:r>
              <a:rPr lang="en-US" b="1" dirty="0" err="1">
                <a:latin typeface="Inconsolata NF" pitchFamily="49" charset="77"/>
              </a:rPr>
              <a:t>getitem</a:t>
            </a:r>
            <a:r>
              <a:rPr lang="en-US" b="1" dirty="0">
                <a:latin typeface="Inconsolata NF" pitchFamily="49" charset="77"/>
              </a:rPr>
              <a:t>__</a:t>
            </a:r>
          </a:p>
          <a:p>
            <a:pPr marL="0" indent="0">
              <a:buNone/>
            </a:pPr>
            <a:endParaRPr lang="en-US" b="1" dirty="0">
              <a:latin typeface="Inconsolata NF" pitchFamily="49" charset="77"/>
            </a:endParaRPr>
          </a:p>
          <a:p>
            <a:pPr marL="0" indent="0">
              <a:buNone/>
            </a:pPr>
            <a:r>
              <a:rPr lang="en-US" dirty="0"/>
              <a:t>This will ensure the backend reports the low level _missing param_ message in cases a parameter is missing instead of a </a:t>
            </a:r>
            <a:r>
              <a:rPr lang="en-US" b="1" dirty="0" err="1">
                <a:latin typeface="Inconsolata NF" pitchFamily="49" charset="77"/>
              </a:rPr>
              <a:t>KeyError</a:t>
            </a:r>
            <a:r>
              <a:rPr lang="en-US" dirty="0"/>
              <a:t> during the Django _translation_ phase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1968770" y="1837905"/>
            <a:ext cx="543739"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 </a:t>
            </a:r>
          </a:p>
          <a:p>
            <a:r>
              <a:rPr lang="en-US" dirty="0"/>
              <a:t>2020</a:t>
            </a:r>
          </a:p>
          <a:p>
            <a:r>
              <a:rPr lang="en-US" dirty="0"/>
              <a:t>2021</a:t>
            </a:r>
          </a:p>
          <a:p>
            <a:r>
              <a:rPr lang="en-US" dirty="0"/>
              <a:t>2022</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
        <p:nvSpPr>
          <p:cNvPr id="7" name="TextBox 6">
            <a:extLst>
              <a:ext uri="{FF2B5EF4-FFF2-40B4-BE49-F238E27FC236}">
                <a16:creationId xmlns:a16="http://schemas.microsoft.com/office/drawing/2014/main" id="{364B19BA-97E1-39F2-96E4-E629445ED12F}"/>
              </a:ext>
            </a:extLst>
          </p:cNvPr>
          <p:cNvSpPr txBox="1"/>
          <p:nvPr/>
        </p:nvSpPr>
        <p:spPr>
          <a:xfrm>
            <a:off x="1968770" y="2329310"/>
            <a:ext cx="543739" cy="523220"/>
          </a:xfrm>
          <a:prstGeom prst="rect">
            <a:avLst/>
          </a:prstGeom>
          <a:noFill/>
        </p:spPr>
        <p:txBody>
          <a:bodyPr wrap="none" rtlCol="0">
            <a:spAutoFit/>
          </a:bodyPr>
          <a:lstStyle/>
          <a:p>
            <a:r>
              <a:rPr lang="en-US" sz="28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1972701" y="2852530"/>
            <a:ext cx="543739" cy="523220"/>
          </a:xfrm>
          <a:prstGeom prst="rect">
            <a:avLst/>
          </a:prstGeom>
          <a:noFill/>
        </p:spPr>
        <p:txBody>
          <a:bodyPr wrap="none" rtlCol="0">
            <a:spAutoFit/>
          </a:bodyPr>
          <a:lstStyle/>
          <a:p>
            <a:r>
              <a:rPr lang="en-US" sz="28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1886599" y="3253500"/>
            <a:ext cx="697627" cy="707886"/>
          </a:xfrm>
          <a:prstGeom prst="rect">
            <a:avLst/>
          </a:prstGeom>
          <a:noFill/>
        </p:spPr>
        <p:txBody>
          <a:bodyPr wrap="none" rtlCol="0">
            <a:spAutoFit/>
          </a:bodyPr>
          <a:lstStyle/>
          <a:p>
            <a:r>
              <a:rPr lang="en-US" sz="4000" dirty="0"/>
              <a:t>🧑🏻‍💻</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2020990" y="3886058"/>
            <a:ext cx="543739" cy="523220"/>
          </a:xfrm>
          <a:prstGeom prst="rect">
            <a:avLst/>
          </a:prstGeom>
          <a:noFill/>
        </p:spPr>
        <p:txBody>
          <a:bodyPr wrap="none" rtlCol="0">
            <a:spAutoFit/>
          </a:bodyPr>
          <a:lstStyle/>
          <a:p>
            <a:r>
              <a:rPr lang="en-US" sz="28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2564729" y="3886058"/>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9" grpId="0" animBg="1"/>
      <p:bldP spid="8" grpId="0" animBg="1"/>
      <p:bldP spid="7"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if params is None:</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 params)</a:t>
            </a:r>
          </a:p>
        </p:txBody>
      </p:sp>
    </p:spTree>
    <p:extLst>
      <p:ext uri="{BB962C8B-B14F-4D97-AF65-F5344CB8AC3E}">
        <p14:creationId xmlns:p14="http://schemas.microsoft.com/office/powerpoint/2010/main" val="3701891650"/>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return </a:t>
            </a:r>
            <a:r>
              <a:rPr lang="en-US" dirty="0" err="1">
                <a:latin typeface="Inconsolata NF" pitchFamily="49" charset="77"/>
              </a:rPr>
              <a:t>Database.Cursor.executemany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p:txBody>
      </p:sp>
    </p:spTree>
    <p:extLst>
      <p:ext uri="{BB962C8B-B14F-4D97-AF65-F5344CB8AC3E}">
        <p14:creationId xmlns:p14="http://schemas.microsoft.com/office/powerpoint/2010/main" val="3866907961"/>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569160280"/>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if params is None:</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a:t>
            </a:r>
          </a:p>
          <a:p>
            <a:pPr marL="0" indent="0">
              <a:buNone/>
            </a:pPr>
            <a:endParaRPr lang="en-US" dirty="0">
              <a:latin typeface="Inconsolata NF" pitchFamily="49" charset="77"/>
            </a:endParaRPr>
          </a:p>
          <a:p>
            <a:pPr marL="0" indent="0">
              <a:buNone/>
            </a:pPr>
            <a:r>
              <a:rPr lang="en-US" dirty="0">
                <a:latin typeface="Inconsolata NF" pitchFamily="49" charset="77"/>
              </a:rPr>
              <a:t>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return </a:t>
            </a:r>
            <a:r>
              <a:rPr lang="en-US" dirty="0" err="1">
                <a:latin typeface="Inconsolata NF" pitchFamily="49" charset="77"/>
              </a:rPr>
              <a:t>Database.Cursor.execute</a:t>
            </a:r>
            <a:r>
              <a:rPr lang="en-US" dirty="0">
                <a:latin typeface="Inconsolata NF" pitchFamily="49" charset="77"/>
              </a:rPr>
              <a:t>(self, query, params)</a:t>
            </a:r>
          </a:p>
        </p:txBody>
      </p:sp>
    </p:spTree>
    <p:extLst>
      <p:ext uri="{BB962C8B-B14F-4D97-AF65-F5344CB8AC3E}">
        <p14:creationId xmlns:p14="http://schemas.microsoft.com/office/powerpoint/2010/main" val="526567448"/>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 Extract names if params is a mapping, i.e. we're using `</a:t>
            </a:r>
            <a:r>
              <a:rPr lang="en-US" sz="2000" dirty="0" err="1">
                <a:latin typeface="Inconsolata NF" pitchFamily="49" charset="77"/>
              </a:rPr>
              <a:t>pyformat</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We need to peek carefully as we could be passed a generator instead of a list.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return </a:t>
            </a:r>
            <a:r>
              <a:rPr lang="en-US" sz="2000" dirty="0" err="1">
                <a:latin typeface="Inconsolata NF" pitchFamily="49" charset="77"/>
              </a:rPr>
              <a:t>Database.Cursor.executemany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p:txBody>
      </p:sp>
    </p:spTree>
    <p:extLst>
      <p:ext uri="{BB962C8B-B14F-4D97-AF65-F5344CB8AC3E}">
        <p14:creationId xmlns:p14="http://schemas.microsoft.com/office/powerpoint/2010/main" val="4287755182"/>
      </p:ext>
    </p:extLst>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convert_query</a:t>
            </a:r>
            <a:r>
              <a:rPr lang="en-US" sz="2000" dirty="0">
                <a:latin typeface="Inconsolata NF" pitchFamily="49" charset="77"/>
              </a:rPr>
              <a:t>(self, query, *, names=None):</a:t>
            </a:r>
          </a:p>
          <a:p>
            <a:pPr marL="0" indent="0">
              <a:buNone/>
            </a:pPr>
            <a:r>
              <a:rPr lang="en-US" sz="2000" dirty="0">
                <a:latin typeface="Inconsolata NF" pitchFamily="49" charset="77"/>
              </a:rPr>
              <a:t>    if names is None:</a:t>
            </a:r>
          </a:p>
          <a:p>
            <a:pPr marL="0" indent="0">
              <a:buNone/>
            </a:pPr>
            <a:r>
              <a:rPr lang="en-US" sz="2000" dirty="0">
                <a:latin typeface="Inconsolata NF" pitchFamily="49" charset="77"/>
              </a:rPr>
              <a:t>    # Convert from `format` </a:t>
            </a:r>
            <a:r>
              <a:rPr lang="en-US" sz="2000" dirty="0" err="1">
                <a:latin typeface="Inconsolata NF" pitchFamily="49" charset="77"/>
              </a:rPr>
              <a:t>paramstyle</a:t>
            </a:r>
            <a:r>
              <a:rPr lang="en-US" sz="2000" dirty="0">
                <a:latin typeface="Inconsolata NF" pitchFamily="49" charset="77"/>
              </a:rPr>
              <a:t> to `</a:t>
            </a:r>
            <a:r>
              <a:rPr lang="en-US" sz="2000" dirty="0" err="1">
                <a:latin typeface="Inconsolata NF" pitchFamily="49" charset="77"/>
              </a:rPr>
              <a:t>qmark</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If a literal `%s` is required it must be escaped as `%%s`.</a:t>
            </a:r>
          </a:p>
          <a:p>
            <a:pPr marL="0" indent="0">
              <a:buNone/>
            </a:pPr>
            <a:r>
              <a:rPr lang="en-US" sz="2000" dirty="0">
                <a:latin typeface="Inconsolata NF" pitchFamily="49" charset="77"/>
              </a:rPr>
              <a:t>        return </a:t>
            </a:r>
            <a:r>
              <a:rPr lang="en-US" sz="2000" dirty="0" err="1">
                <a:latin typeface="Inconsolata NF" pitchFamily="49" charset="77"/>
              </a:rPr>
              <a:t>FORMAT_QMARK_REGEX.sub</a:t>
            </a:r>
            <a:r>
              <a:rPr lang="en-US" sz="2000" dirty="0">
                <a:latin typeface="Inconsolata NF" pitchFamily="49" charset="77"/>
              </a:rPr>
              <a:t>("?", query).replace("%%", "%")</a:t>
            </a:r>
          </a:p>
          <a:p>
            <a:pPr marL="0" indent="0">
              <a:buNone/>
            </a:pPr>
            <a:r>
              <a:rPr lang="en-US" sz="2000" dirty="0">
                <a:latin typeface="Inconsolata NF" pitchFamily="49" charset="77"/>
              </a:rPr>
              <a:t>    else:</a:t>
            </a:r>
          </a:p>
          <a:p>
            <a:pPr marL="0" indent="0">
              <a:buNone/>
            </a:pPr>
            <a:r>
              <a:rPr lang="en-US" sz="2000" dirty="0">
                <a:latin typeface="Inconsolata NF" pitchFamily="49" charset="77"/>
              </a:rPr>
              <a:t>    # Convert from `</a:t>
            </a:r>
            <a:r>
              <a:rPr lang="en-US" sz="2000" dirty="0" err="1">
                <a:latin typeface="Inconsolata NF" pitchFamily="49" charset="77"/>
              </a:rPr>
              <a:t>pyformat</a:t>
            </a:r>
            <a:r>
              <a:rPr lang="en-US" sz="2000" dirty="0">
                <a:latin typeface="Inconsolata NF" pitchFamily="49" charset="77"/>
              </a:rPr>
              <a:t>` </a:t>
            </a:r>
            <a:r>
              <a:rPr lang="en-US" sz="2000" dirty="0" err="1">
                <a:latin typeface="Inconsolata NF" pitchFamily="49" charset="77"/>
              </a:rPr>
              <a:t>paramstyle</a:t>
            </a:r>
            <a:r>
              <a:rPr lang="en-US" sz="2000" dirty="0">
                <a:latin typeface="Inconsolata NF" pitchFamily="49" charset="77"/>
              </a:rPr>
              <a:t> to `named` </a:t>
            </a:r>
            <a:r>
              <a:rPr lang="en-US" sz="2000" dirty="0" err="1">
                <a:latin typeface="Inconsolata NF" pitchFamily="49" charset="77"/>
              </a:rPr>
              <a:t>paramstyle</a:t>
            </a:r>
            <a:r>
              <a:rPr lang="en-US" sz="2000" dirty="0">
                <a:latin typeface="Inconsolata NF" pitchFamily="49" charset="77"/>
              </a:rPr>
              <a:t>.</a:t>
            </a:r>
          </a:p>
          <a:p>
            <a:pPr marL="0" indent="0">
              <a:buNone/>
            </a:pPr>
            <a:r>
              <a:rPr lang="en-US" sz="2000" dirty="0">
                <a:latin typeface="Inconsolata NF" pitchFamily="49" charset="77"/>
              </a:rPr>
              <a:t>    # This is conveniently consistent - it also converts `%%s` to `%s`.</a:t>
            </a:r>
          </a:p>
          <a:p>
            <a:pPr marL="0" indent="0">
              <a:buNone/>
            </a:pPr>
            <a:r>
              <a:rPr lang="en-US" sz="20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r>
              <a:rPr lang="en-US" dirty="0"/>
              <a:t>Update to SQLite Docs based on this work!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p:txBody>
          <a:bodyPr/>
          <a:lstStyle/>
          <a:p>
            <a:r>
              <a:rPr lang="en-US" dirty="0"/>
              <a:t>The documentation for </a:t>
            </a:r>
            <a:r>
              <a:rPr lang="en-US" b="1" dirty="0">
                <a:latin typeface="Inconsolata NF" pitchFamily="49" charset="77"/>
              </a:rPr>
              <a:t>sqlite3.paramstyle</a:t>
            </a:r>
            <a:r>
              <a:rPr lang="en-US" dirty="0"/>
              <a:t> states that only </a:t>
            </a:r>
            <a:r>
              <a:rPr lang="en-US" b="1" dirty="0" err="1">
                <a:latin typeface="Inconsolata NF" pitchFamily="49" charset="77"/>
              </a:rPr>
              <a:t>qmark</a:t>
            </a:r>
            <a:r>
              <a:rPr lang="en-US" dirty="0"/>
              <a:t> and </a:t>
            </a:r>
            <a:r>
              <a:rPr lang="en-US" b="1" dirty="0">
                <a:latin typeface="Inconsolata NF" pitchFamily="49" charset="77"/>
              </a:rPr>
              <a:t>numeric</a:t>
            </a:r>
            <a:r>
              <a:rPr lang="en-US" dirty="0"/>
              <a:t> styles are supported for parameter placeholders but, according to the SQLite documentation, the </a:t>
            </a:r>
            <a:r>
              <a:rPr lang="en-US" b="1" dirty="0">
                <a:latin typeface="Inconsolata NF" pitchFamily="49" charset="77"/>
              </a:rPr>
              <a:t>named</a:t>
            </a:r>
            <a:r>
              <a:rPr lang="en-US" dirty="0"/>
              <a:t> style is also supported.</a:t>
            </a:r>
          </a:p>
        </p:txBody>
      </p:sp>
    </p:spTree>
    <p:extLst>
      <p:ext uri="{BB962C8B-B14F-4D97-AF65-F5344CB8AC3E}">
        <p14:creationId xmlns:p14="http://schemas.microsoft.com/office/powerpoint/2010/main" val="2702773803"/>
      </p:ext>
    </p:extLst>
  </p:cSld>
  <p:clrMapOvr>
    <a:masterClrMapping/>
  </p:clrMapOvr>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from Django Con US 2022 in San Diego California. An aquamarine circle is drawn around Ryan Cheley, the presenter of this talk. &#10;&#10;The picture was originally taken by Paola Melichore and posted to Twitter">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384313"/>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p:txBody>
      </p:sp>
    </p:spTree>
    <p:extLst>
      <p:ext uri="{BB962C8B-B14F-4D97-AF65-F5344CB8AC3E}">
        <p14:creationId xmlns:p14="http://schemas.microsoft.com/office/powerpoint/2010/main" val="3133756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ORM can seem BIG and Scary</a:t>
            </a:r>
            <a:endParaRPr lang="en-US" dirty="0"/>
          </a:p>
        </p:txBody>
      </p:sp>
    </p:spTree>
    <p:extLst>
      <p:ext uri="{BB962C8B-B14F-4D97-AF65-F5344CB8AC3E}">
        <p14:creationId xmlns:p14="http://schemas.microsoft.com/office/powerpoint/2010/main" val="2594833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Code for Django can seem BIG and Scary</a:t>
            </a:r>
            <a:endParaRPr lang="en-US" dirty="0"/>
          </a:p>
        </p:txBody>
      </p:sp>
    </p:spTree>
    <p:extLst>
      <p:ext uri="{BB962C8B-B14F-4D97-AF65-F5344CB8AC3E}">
        <p14:creationId xmlns:p14="http://schemas.microsoft.com/office/powerpoint/2010/main" val="4143187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a:t>
            </a:r>
          </a:p>
          <a:p>
            <a:r>
              <a:rPr lang="en-US" dirty="0"/>
              <a:t>Read</a:t>
            </a:r>
          </a:p>
          <a:p>
            <a:r>
              <a:rPr lang="en-US" dirty="0"/>
              <a:t>Write</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4"/>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spTree>
    <p:extLst>
      <p:ext uri="{BB962C8B-B14F-4D97-AF65-F5344CB8AC3E}">
        <p14:creationId xmlns:p14="http://schemas.microsoft.com/office/powerpoint/2010/main" val="1477322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103674484"/>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r>
                        <a:rPr lang="en-US" dirty="0"/>
                        <a:t>Django Triaging Tickets</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from the Django Trac Ticket System which states:&#10;&#10;Changed 11 months ago by Ryan Cheley&#10;Owner: changed from nobody to Ryan Cheley&#10;Status: new to assigned&#10;&#10;Comment: I'm at DjangoCon US and I'm looking into this ticket">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198636" y="1163170"/>
            <a:ext cx="11794728" cy="4531659"/>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12350</TotalTime>
  <Words>3753</Words>
  <Application>Microsoft Macintosh PowerPoint</Application>
  <PresentationFormat>Widescreen</PresentationFormat>
  <Paragraphs>565</Paragraphs>
  <Slides>88</Slides>
  <Notes>78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-apple-system</vt:lpstr>
      <vt:lpstr>Arial</vt:lpstr>
      <vt:lpstr>Calibri</vt:lpstr>
      <vt:lpstr>Calibri Light</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My Trac Comment</vt:lpstr>
      <vt:lpstr>🎉</vt:lpstr>
      <vt:lpstr>Comment</vt:lpstr>
      <vt:lpstr>Letting everyone know!</vt:lpstr>
      <vt:lpstr>🏠</vt:lpstr>
      <vt:lpstr>PowerPoint Presentation</vt:lpstr>
      <vt:lpstr>But then … </vt:lpstr>
      <vt:lpstr>Another Comment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PowerPoint Presentation</vt:lpstr>
      <vt:lpstr>PowerPoint Presentation</vt:lpstr>
      <vt:lpstr>PowerPoint Presentation</vt:lpstr>
      <vt:lpstr>📖</vt:lpstr>
      <vt:lpstr>Results of Research</vt:lpstr>
      <vt:lpstr>✍🏻</vt:lpstr>
      <vt:lpstr>Ideas for a fix</vt:lpstr>
      <vt:lpstr>My Regular Expression</vt:lpstr>
      <vt:lpstr>🧪</vt:lpstr>
      <vt:lpstr>Testing Hypothesis Matrix</vt:lpstr>
      <vt:lpstr>PowerPoint Presentation</vt:lpstr>
      <vt:lpstr>📜</vt:lpstr>
      <vt:lpstr>Public Notes</vt:lpstr>
      <vt:lpstr>PowerPoint Presentation</vt:lpstr>
      <vt:lpstr>My Public Notes</vt:lpstr>
      <vt:lpstr>Feedback from Shia Berger</vt:lpstr>
      <vt:lpstr>Feedback from Shia Berger</vt:lpstr>
      <vt:lpstr>Feedback from Simon Charette</vt:lpstr>
      <vt:lpstr>The fix</vt:lpstr>
      <vt:lpstr>My initial Code</vt:lpstr>
      <vt:lpstr>My initial Code</vt:lpstr>
      <vt:lpstr>My initial Code</vt:lpstr>
      <vt:lpstr>PR from Nick Pope</vt:lpstr>
      <vt:lpstr>PR from Nick Pope</vt:lpstr>
      <vt:lpstr>PR from Nick Pope</vt:lpstr>
      <vt:lpstr>BONUS!</vt:lpstr>
      <vt:lpstr>Update to SQLite Docs based on this work!</vt:lpstr>
      <vt:lpstr>The community</vt:lpstr>
      <vt:lpstr>Nick Pope</vt:lpstr>
      <vt:lpstr>PowerPoint Presentation</vt:lpstr>
      <vt:lpstr>Shia Berger</vt:lpstr>
      <vt:lpstr>PowerPoint Presentation</vt:lpstr>
      <vt:lpstr>Simon Charette</vt:lpstr>
      <vt:lpstr>PowerPoint Presentation</vt:lpstr>
      <vt:lpstr>Mariusz Felisiak</vt:lpstr>
      <vt:lpstr>PowerPoint Presentation</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Trac</vt:lpstr>
      <vt:lpstr>PowerPoint Presentation</vt:lpstr>
      <vt:lpstr>So remember …</vt:lpstr>
      <vt:lpstr>Your Framework needs YOU</vt:lpstr>
      <vt:lpstr>Community</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43</cp:revision>
  <dcterms:created xsi:type="dcterms:W3CDTF">2023-07-28T01:54:11Z</dcterms:created>
  <dcterms:modified xsi:type="dcterms:W3CDTF">2023-09-12T00:58:21Z</dcterms:modified>
</cp:coreProperties>
</file>